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256" r:id="rId2"/>
    <p:sldId id="312" r:id="rId3"/>
    <p:sldId id="618" r:id="rId4"/>
    <p:sldId id="619" r:id="rId5"/>
    <p:sldId id="620" r:id="rId6"/>
    <p:sldId id="624" r:id="rId7"/>
    <p:sldId id="625" r:id="rId8"/>
    <p:sldId id="628" r:id="rId9"/>
    <p:sldId id="626" r:id="rId10"/>
    <p:sldId id="627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libri Light" panose="020F0302020204030204" pitchFamily="34" charset="0"/>
      <p:regular r:id="rId17"/>
      <p:italic r:id="rId18"/>
    </p:embeddedFont>
    <p:embeddedFont>
      <p:font typeface="Gilroy Medium" pitchFamily="2" charset="0"/>
      <p:regular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ена Касик" initials="ЕК" lastIdx="1" clrIdx="0">
    <p:extLst>
      <p:ext uri="{19B8F6BF-5375-455C-9EA6-DF929625EA0E}">
        <p15:presenceInfo xmlns:p15="http://schemas.microsoft.com/office/powerpoint/2012/main" userId="S::ekasik@humanpro.onmicrosoft.com::4976e206-a987-43b3-b727-d7d97eb52d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E2DB"/>
    <a:srgbClr val="515170"/>
    <a:srgbClr val="FFE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28" autoAdjust="0"/>
    <p:restoredTop sz="94662"/>
  </p:normalViewPr>
  <p:slideViewPr>
    <p:cSldViewPr snapToGrid="0">
      <p:cViewPr varScale="1">
        <p:scale>
          <a:sx n="153" d="100"/>
          <a:sy n="153" d="100"/>
        </p:scale>
        <p:origin x="4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AC7C00-2D4B-0D4B-B8D8-EC374CC4A2BA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0D87F-25FF-0340-B63C-60D50D6704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964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72E3B-EF1D-4E7E-8BCB-D99384654D6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F7C7B-21E0-43E2-B125-A0E7B44562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202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72E3B-EF1D-4E7E-8BCB-D99384654D6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F7C7B-21E0-43E2-B125-A0E7B44562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405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72E3B-EF1D-4E7E-8BCB-D99384654D6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F7C7B-21E0-43E2-B125-A0E7B44562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283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72E3B-EF1D-4E7E-8BCB-D99384654D6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F7C7B-21E0-43E2-B125-A0E7B44562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611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72E3B-EF1D-4E7E-8BCB-D99384654D6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F7C7B-21E0-43E2-B125-A0E7B44562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743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72E3B-EF1D-4E7E-8BCB-D99384654D6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F7C7B-21E0-43E2-B125-A0E7B44562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520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72E3B-EF1D-4E7E-8BCB-D99384654D6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F7C7B-21E0-43E2-B125-A0E7B44562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585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72E3B-EF1D-4E7E-8BCB-D99384654D6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F7C7B-21E0-43E2-B125-A0E7B44562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149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72E3B-EF1D-4E7E-8BCB-D99384654D6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F7C7B-21E0-43E2-B125-A0E7B44562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364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72E3B-EF1D-4E7E-8BCB-D99384654D6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F7C7B-21E0-43E2-B125-A0E7B44562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826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72E3B-EF1D-4E7E-8BCB-D99384654D6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F7C7B-21E0-43E2-B125-A0E7B44562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664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72E3B-EF1D-4E7E-8BCB-D99384654D60}" type="datetimeFigureOut">
              <a:rPr lang="ru-RU" smtClean="0"/>
              <a:t>18.12.2020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F7C7B-21E0-43E2-B125-A0E7B44562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390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uman.org.ru/equal/" TargetMode="External"/><Relationship Id="rId2" Type="http://schemas.openxmlformats.org/officeDocument/2006/relationships/hyperlink" Target="https://human.org.ru/barriers-2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elenakasik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7191" y="718177"/>
            <a:ext cx="10631372" cy="613982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360247" y="4768556"/>
            <a:ext cx="49840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Gilroy Medium" panose="00000600000000000000" pitchFamily="2" charset="-52"/>
              </a:rPr>
              <a:t>ИНФОРМАЦИЯ О ПРОЕКТЕ</a:t>
            </a:r>
          </a:p>
          <a:p>
            <a:pPr algn="r"/>
            <a:endParaRPr lang="ru-RU" sz="3600" dirty="0">
              <a:solidFill>
                <a:schemeClr val="tx1">
                  <a:lumMod val="65000"/>
                  <a:lumOff val="35000"/>
                </a:schemeClr>
              </a:solidFill>
              <a:latin typeface="Gilroy Medium" panose="00000600000000000000" pitchFamily="2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64ACB3-78EC-1F4A-B577-575FEF0C8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779" y="795435"/>
            <a:ext cx="4254221" cy="526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5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77"/>
    </mc:Choice>
    <mc:Fallback xmlns="">
      <p:transition spd="slow" advTm="617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4444-E185-5247-87CD-C32D7F101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365125"/>
            <a:ext cx="10648950" cy="2454275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/>
              <a:t>Межрегиональный проект </a:t>
            </a:r>
            <a:br>
              <a:rPr lang="ru-RU" dirty="0"/>
            </a:br>
            <a:r>
              <a:rPr lang="ru-RU" dirty="0"/>
              <a:t>«ПОЗИТИВНЫЙ КАТАЛИЗАТОР</a:t>
            </a:r>
            <a:r>
              <a:rPr lang="ru-RU" sz="3200" dirty="0"/>
              <a:t>  </a:t>
            </a:r>
            <a:br>
              <a:rPr lang="ru-RU" sz="3200" dirty="0"/>
            </a:br>
            <a:r>
              <a:rPr lang="ru-RU" sz="3200" dirty="0"/>
              <a:t>соответствует государственной стратегии противодействия распространению эпидемии ВИЧ-инфекции в Российской Федерации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B5EF13-EF32-EC49-A07A-7D3C39F6D6F5}"/>
              </a:ext>
            </a:extLst>
          </p:cNvPr>
          <p:cNvSpPr txBox="1"/>
          <p:nvPr/>
        </p:nvSpPr>
        <p:spPr>
          <a:xfrm>
            <a:off x="704850" y="2819400"/>
            <a:ext cx="1064895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Проект, направлен на развитие сектора ВИЧ-сервисных социально-ориентированных некоммерческих организаций в соответствии с государственной стратегией противодействия распространению ВИЧ-инфекции в Российской Федерации в части реализации плана мероприятий, направленных на организацию в субъектах Российской Федерации </a:t>
            </a:r>
          </a:p>
          <a:p>
            <a:r>
              <a:rPr lang="ru-RU" sz="2400" b="1" dirty="0"/>
              <a:t>работы по увеличению охвата ключевых групп </a:t>
            </a:r>
            <a:r>
              <a:rPr lang="ru-RU" sz="2400" dirty="0"/>
              <a:t>тестированием и организации </a:t>
            </a:r>
            <a:r>
              <a:rPr lang="ru-RU" sz="2400" dirty="0" err="1"/>
              <a:t>низкопороговой</a:t>
            </a:r>
            <a:r>
              <a:rPr lang="ru-RU" sz="2400" dirty="0"/>
              <a:t> помощи людям, живущим с ВИЧ, в целях формирования приверженности к лечению.</a:t>
            </a:r>
          </a:p>
          <a:p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6912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4444-E185-5247-87CD-C32D7F101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365125"/>
            <a:ext cx="10648950" cy="14446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ru-RU" sz="4000" b="1" dirty="0"/>
              <a:t>Необходимо наращивать потенциал ВИЧ-сервисных НКО для достижения целей 90/90/90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B5EF13-EF32-EC49-A07A-7D3C39F6D6F5}"/>
              </a:ext>
            </a:extLst>
          </p:cNvPr>
          <p:cNvSpPr txBox="1"/>
          <p:nvPr/>
        </p:nvSpPr>
        <p:spPr>
          <a:xfrm>
            <a:off x="704850" y="2091670"/>
            <a:ext cx="1064895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Недостаточный охват тестированием на ВИЧ ключевых групп, зачастую, недоступных для медицинской системы препятствует достижению целей 90/90/90</a:t>
            </a:r>
          </a:p>
          <a:p>
            <a:r>
              <a:rPr lang="ru-RU" sz="2800" dirty="0"/>
              <a:t>Причины этой проблемы: нет потенциала для развития системной работы по </a:t>
            </a:r>
            <a:r>
              <a:rPr lang="ru-RU" sz="2800" b="1" dirty="0"/>
              <a:t>привлечению</a:t>
            </a:r>
            <a:r>
              <a:rPr lang="ru-RU" sz="2800" dirty="0"/>
              <a:t> ключевых групп к тестированию на ВИЧ и дальнейшему сопровождению при положительном результате на ВИЧ. </a:t>
            </a:r>
          </a:p>
          <a:p>
            <a:r>
              <a:rPr lang="ru-RU" sz="2800" dirty="0"/>
              <a:t>НКО имеют доступ к ключевым группам и могут, при достаточном уровне организационного развития, обеспечивать охват профилактическими интервенциями и привлекать к тестированию на ВИЧ ключевые группы</a:t>
            </a:r>
          </a:p>
        </p:txBody>
      </p:sp>
      <p:pic>
        <p:nvPicPr>
          <p:cNvPr id="5" name="Рисунок 4" descr="Беспроводная связь">
            <a:extLst>
              <a:ext uri="{FF2B5EF4-FFF2-40B4-BE49-F238E27FC236}">
                <a16:creationId xmlns:a16="http://schemas.microsoft.com/office/drawing/2014/main" id="{ADAE052C-B6B0-A946-A420-5A29FA678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982" y="2105064"/>
            <a:ext cx="757218" cy="757218"/>
          </a:xfrm>
          <a:prstGeom prst="rect">
            <a:avLst/>
          </a:prstGeom>
        </p:spPr>
      </p:pic>
      <p:pic>
        <p:nvPicPr>
          <p:cNvPr id="6" name="Рисунок 5" descr="Беспроводная связь">
            <a:extLst>
              <a:ext uri="{FF2B5EF4-FFF2-40B4-BE49-F238E27FC236}">
                <a16:creationId xmlns:a16="http://schemas.microsoft.com/office/drawing/2014/main" id="{EAE9C13F-FC33-6C4C-8896-6D7DF1407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982" y="3381851"/>
            <a:ext cx="757218" cy="757218"/>
          </a:xfrm>
          <a:prstGeom prst="rect">
            <a:avLst/>
          </a:prstGeom>
        </p:spPr>
      </p:pic>
      <p:pic>
        <p:nvPicPr>
          <p:cNvPr id="7" name="Рисунок 6" descr="Беспроводная связь">
            <a:extLst>
              <a:ext uri="{FF2B5EF4-FFF2-40B4-BE49-F238E27FC236}">
                <a16:creationId xmlns:a16="http://schemas.microsoft.com/office/drawing/2014/main" id="{6BCD0C8F-760D-C841-BE74-269137C7B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982" y="5050641"/>
            <a:ext cx="757218" cy="75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285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4444-E185-5247-87CD-C32D7F101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365125"/>
            <a:ext cx="10648950" cy="1444625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4000" b="1" dirty="0"/>
              <a:t>Есть успешный опыт сотрудничества между НКО и Центром СПИД в оказании всего каскада услуг для ключевых групп населения</a:t>
            </a:r>
          </a:p>
        </p:txBody>
      </p:sp>
      <p:pic>
        <p:nvPicPr>
          <p:cNvPr id="5" name="Рисунок 4" descr="Беспроводная связь">
            <a:extLst>
              <a:ext uri="{FF2B5EF4-FFF2-40B4-BE49-F238E27FC236}">
                <a16:creationId xmlns:a16="http://schemas.microsoft.com/office/drawing/2014/main" id="{ADAE052C-B6B0-A946-A420-5A29FA678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332" y="2138083"/>
            <a:ext cx="757218" cy="757218"/>
          </a:xfrm>
          <a:prstGeom prst="rect">
            <a:avLst/>
          </a:prstGeom>
        </p:spPr>
      </p:pic>
      <p:pic>
        <p:nvPicPr>
          <p:cNvPr id="6" name="Рисунок 5" descr="Беспроводная связь">
            <a:extLst>
              <a:ext uri="{FF2B5EF4-FFF2-40B4-BE49-F238E27FC236}">
                <a16:creationId xmlns:a16="http://schemas.microsoft.com/office/drawing/2014/main" id="{EAE9C13F-FC33-6C4C-8896-6D7DF1407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6723" y="3429000"/>
            <a:ext cx="757218" cy="757218"/>
          </a:xfrm>
          <a:prstGeom prst="rect">
            <a:avLst/>
          </a:prstGeom>
        </p:spPr>
      </p:pic>
      <p:pic>
        <p:nvPicPr>
          <p:cNvPr id="7" name="Рисунок 6" descr="Беспроводная связь">
            <a:extLst>
              <a:ext uri="{FF2B5EF4-FFF2-40B4-BE49-F238E27FC236}">
                <a16:creationId xmlns:a16="http://schemas.microsoft.com/office/drawing/2014/main" id="{6BCD0C8F-760D-C841-BE74-269137C7B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6723" y="4719917"/>
            <a:ext cx="757218" cy="7572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18372C-B956-CB48-8107-B40528381C06}"/>
              </a:ext>
            </a:extLst>
          </p:cNvPr>
          <p:cNvSpPr txBox="1"/>
          <p:nvPr/>
        </p:nvSpPr>
        <p:spPr>
          <a:xfrm>
            <a:off x="971550" y="2091670"/>
            <a:ext cx="103822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С 2018 года НРОО «Гуманитарный проект» в партнерстве с Центром СПИД Новосибирской области реализует в регионе программу профилактики ВИЧ в ключевых группах населения.</a:t>
            </a:r>
          </a:p>
          <a:p>
            <a:r>
              <a:rPr lang="ru-RU" sz="2800" dirty="0"/>
              <a:t>За 2 года работы в Новосибирске удалось выстроить </a:t>
            </a:r>
            <a:r>
              <a:rPr lang="ru-RU" sz="2800" b="1" dirty="0"/>
              <a:t>систему</a:t>
            </a:r>
            <a:r>
              <a:rPr lang="ru-RU" sz="2800" dirty="0"/>
              <a:t> совместной работы НКО и государственного учреждения здравоохранения для оказания всего </a:t>
            </a:r>
            <a:r>
              <a:rPr lang="ru-RU" sz="2800" b="1" dirty="0"/>
              <a:t>каскада услуг.</a:t>
            </a:r>
          </a:p>
          <a:p>
            <a:r>
              <a:rPr lang="ru-RU" sz="2800" dirty="0"/>
              <a:t>Протестировано 6 000 человек из ключевых групп населения. Показатель </a:t>
            </a:r>
            <a:r>
              <a:rPr lang="ru-RU" sz="2800" dirty="0" err="1"/>
              <a:t>выявляемости</a:t>
            </a:r>
            <a:r>
              <a:rPr lang="ru-RU" sz="2800" dirty="0"/>
              <a:t> ВИЧ-инфекции в этих группах — порядка </a:t>
            </a:r>
            <a:r>
              <a:rPr lang="ru-RU" sz="2800" b="1" dirty="0"/>
              <a:t>10%</a:t>
            </a:r>
            <a:r>
              <a:rPr lang="ru-RU" sz="2800" dirty="0"/>
              <a:t> от всех протестированных.</a:t>
            </a:r>
          </a:p>
        </p:txBody>
      </p:sp>
    </p:spTree>
    <p:extLst>
      <p:ext uri="{BB962C8B-B14F-4D97-AF65-F5344CB8AC3E}">
        <p14:creationId xmlns:p14="http://schemas.microsoft.com/office/powerpoint/2010/main" val="4282188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2A4444-E185-5247-87CD-C32D7F101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7651"/>
            <a:ext cx="10515600" cy="1577974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b="1" dirty="0"/>
              <a:t>Проект «ПОЗИТИВНЫЙ КАТАЛИЗАТОР» поддержан Министерством здравоохранения РФ</a:t>
            </a:r>
            <a:br>
              <a:rPr lang="ru-RU" b="1" dirty="0"/>
            </a:br>
            <a:endParaRPr lang="ru-RU" sz="40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A19468-806A-B949-B616-AF7BDEDABB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Письмо поддержки № 30-4/546 от 06 апреля 2020 года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От департамента организации экстренной медицинской помощи и управления рисками здоровья</a:t>
            </a:r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0306EC89-5769-CB41-9943-D4739E6003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763766"/>
            <a:ext cx="3714750" cy="5256841"/>
          </a:xfrm>
        </p:spPr>
      </p:pic>
    </p:spTree>
    <p:extLst>
      <p:ext uri="{BB962C8B-B14F-4D97-AF65-F5344CB8AC3E}">
        <p14:creationId xmlns:p14="http://schemas.microsoft.com/office/powerpoint/2010/main" val="498297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36F2482-31DE-4941-A15E-F4E3DA77A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/>
              <a:t>Современные модели привлечения клиентов из труднодоступных групп к тестированию на ВИЧ и лечению</a:t>
            </a:r>
          </a:p>
          <a:p>
            <a:pPr lvl="0"/>
            <a:r>
              <a:rPr lang="ru-RU" dirty="0"/>
              <a:t>Использование проектного и программного подходов в организации </a:t>
            </a:r>
            <a:r>
              <a:rPr lang="ru-RU" dirty="0" err="1"/>
              <a:t>низкопорогового</a:t>
            </a:r>
            <a:r>
              <a:rPr lang="ru-RU" dirty="0"/>
              <a:t> сервиса</a:t>
            </a:r>
          </a:p>
          <a:p>
            <a:pPr lvl="0"/>
            <a:r>
              <a:rPr lang="ru-RU" dirty="0"/>
              <a:t>Мониторинг и оценка предоставления услуг по всему каскаду с использованием онлайн базы учета</a:t>
            </a:r>
          </a:p>
          <a:p>
            <a:pPr lvl="0"/>
            <a:r>
              <a:rPr lang="ru-RU" dirty="0"/>
              <a:t>Менеджмент проектов по оказанию </a:t>
            </a:r>
            <a:r>
              <a:rPr lang="ru-RU" dirty="0" err="1"/>
              <a:t>низкопороговых</a:t>
            </a:r>
            <a:r>
              <a:rPr lang="ru-RU" dirty="0"/>
              <a:t> услуг </a:t>
            </a:r>
          </a:p>
          <a:p>
            <a:pPr lvl="0"/>
            <a:r>
              <a:rPr lang="ru-RU" dirty="0"/>
              <a:t>Подготовка персонала для работы с ключевыми группами</a:t>
            </a:r>
          </a:p>
          <a:p>
            <a:pPr lvl="0"/>
            <a:r>
              <a:rPr lang="ru-RU" dirty="0"/>
              <a:t>Привлечение финансирования на </a:t>
            </a:r>
            <a:r>
              <a:rPr lang="ru-RU" dirty="0" err="1"/>
              <a:t>низкопороговый</a:t>
            </a:r>
            <a:r>
              <a:rPr lang="ru-RU" dirty="0"/>
              <a:t> сервис из государственных и других источников</a:t>
            </a:r>
          </a:p>
          <a:p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A1CA83A-F10F-F946-BC01-960065BB4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58925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/>
              <a:t>Обучающие мероприятия проекта обеспечат участников современными знаниями в области организации </a:t>
            </a:r>
            <a:r>
              <a:rPr lang="ru-RU" b="1" dirty="0" err="1"/>
              <a:t>низкопрогового</a:t>
            </a:r>
            <a:r>
              <a:rPr lang="ru-RU" b="1" dirty="0"/>
              <a:t> сервиса 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206340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36F2482-31DE-4941-A15E-F4E3DA77A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 fontScale="70000" lnSpcReduction="20000"/>
          </a:bodyPr>
          <a:lstStyle/>
          <a:p>
            <a:r>
              <a:rPr lang="ru-RU" sz="3300" b="1" dirty="0"/>
              <a:t>Обучение: </a:t>
            </a:r>
            <a:r>
              <a:rPr lang="ru-RU" sz="3300" dirty="0"/>
              <a:t>обучающие тренинги для сотрудников НКО и государственных организаций здравоохранения по развитию </a:t>
            </a:r>
            <a:r>
              <a:rPr lang="ru-RU" sz="3300" dirty="0" err="1"/>
              <a:t>низкопорогового</a:t>
            </a:r>
            <a:r>
              <a:rPr lang="ru-RU" sz="3300" dirty="0"/>
              <a:t> сервиса, современным технологиям работы с ключевыми группами, оказанию равного консультирования по стандартам, проведению оценки барьеров при получении услуг в связи с ВИЧ.</a:t>
            </a:r>
          </a:p>
          <a:p>
            <a:r>
              <a:rPr lang="ru-RU" sz="3300" b="1" dirty="0"/>
              <a:t>Организационное развитие</a:t>
            </a:r>
            <a:r>
              <a:rPr lang="ru-RU" sz="3300" dirty="0"/>
              <a:t>: участникам проекта будет оказана помощь в организационном развитии, проведении исследований, мониторинге результатов своей деятельности, в формировании навыков по привлечению средств на поддержание работы </a:t>
            </a:r>
            <a:r>
              <a:rPr lang="ru-RU" sz="3300" dirty="0" err="1"/>
              <a:t>низкопорогового</a:t>
            </a:r>
            <a:r>
              <a:rPr lang="ru-RU" sz="3300" dirty="0"/>
              <a:t> сервиса.</a:t>
            </a:r>
          </a:p>
          <a:p>
            <a:r>
              <a:rPr lang="ru-RU" sz="3300" b="1" dirty="0"/>
              <a:t>Поддержка</a:t>
            </a:r>
            <a:r>
              <a:rPr lang="ru-RU" sz="3300" dirty="0"/>
              <a:t>: в рамках проекта предусмотрено предоставление поддержки и расходных материалов для отработки модели доступного тестирования на ВИЧ и сопровождения клиентов из ключевых групп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lvl="0"/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A1CA83A-F10F-F946-BC01-960065BB4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58925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/>
              <a:t>«ПОЗИТИВНЫЙ КАТАЛИЗАТОР» - это обучение, организационное развитие и поддержка</a:t>
            </a:r>
            <a:br>
              <a:rPr lang="ru-RU" dirty="0"/>
            </a:b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275053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36F2482-31DE-4941-A15E-F4E3DA77A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 fontScale="25000" lnSpcReduction="20000"/>
          </a:bodyPr>
          <a:lstStyle/>
          <a:p>
            <a:r>
              <a:rPr lang="ru-RU" sz="7200" b="1" dirty="0"/>
              <a:t>Оценка барьеров при получении услуг в связи с ВИЧ. </a:t>
            </a:r>
            <a:r>
              <a:rPr lang="ru-RU" sz="7200" dirty="0"/>
              <a:t>В РФ эпидемией ВИЧ охвачены практически все регионы. В каждом регионе ситуация с организацией сервиса по предоставлению услуг в связи с ВИЧ разная. Для того, чтобы эффективно реагировать на вызовы эпидемии, необходимо знать, какие барьеры к получению услуг существуют в регионе. Это достигается с помощью исследований. Подготовить и провести такое исследование — это трудоемкий и дорогостоящий процесс, поэтому подобные исследования практически не проводятся. В 2019 году группа российских ВИЧ-сервисных НКО при сопровождении социолога разработали </a:t>
            </a:r>
            <a:r>
              <a:rPr lang="ru-RU" sz="7200" b="1" dirty="0"/>
              <a:t>инструмент оценки барьеров при получении услуг в связи с ВИЧ. </a:t>
            </a:r>
            <a:r>
              <a:rPr lang="ru-RU" sz="7200" dirty="0"/>
              <a:t>Ознакомиться с инструментом и методикой можно здесь </a:t>
            </a:r>
            <a:r>
              <a:rPr lang="en" sz="7200" dirty="0">
                <a:hlinkClick r:id="rId2"/>
              </a:rPr>
              <a:t>https://human.org.ru/barriers-2/</a:t>
            </a:r>
            <a:endParaRPr lang="ru-RU" sz="7200" b="1" dirty="0"/>
          </a:p>
          <a:p>
            <a:endParaRPr lang="ru-RU" dirty="0"/>
          </a:p>
          <a:p>
            <a:endParaRPr lang="ru-RU" dirty="0"/>
          </a:p>
          <a:p>
            <a:r>
              <a:rPr lang="ru-RU" sz="7200" b="1" dirty="0"/>
              <a:t>Стандарты подготовки равных консультантов</a:t>
            </a:r>
            <a:r>
              <a:rPr lang="ru-RU" sz="7200" dirty="0"/>
              <a:t>. Цели 90-90-90 для России очень актуальны, каждый год нужно увеличивать число людей получающих лечение. Без специального сопровождения пациента на всех этапах — от тестирования и диагностики до назначения и приема терапии — вероятность отказов от терапии и нарушений приверженности к ней возрастает. Равное консультирование способствует преодолению этой проблемы. В 2019 году группой российских НКО подготовлен пакет документов в помощь всем, кто применяет подход равного консультирования в своей деятельности. Ознакомиться с документом можно по ссылке </a:t>
            </a:r>
            <a:r>
              <a:rPr lang="en" sz="7200" dirty="0">
                <a:hlinkClick r:id="rId3"/>
              </a:rPr>
              <a:t>https://human.org.ru/equal/</a:t>
            </a:r>
            <a:endParaRPr lang="ru-RU" sz="7200" dirty="0"/>
          </a:p>
          <a:p>
            <a:endParaRPr lang="ru-RU" sz="7200" dirty="0"/>
          </a:p>
          <a:p>
            <a:pPr marL="0" indent="0">
              <a:buNone/>
            </a:pPr>
            <a:br>
              <a:rPr lang="ru-RU" sz="7200" dirty="0"/>
            </a:br>
            <a:endParaRPr lang="ru-RU" sz="7200" dirty="0"/>
          </a:p>
          <a:p>
            <a:endParaRPr lang="ru-RU" sz="3300" b="1" dirty="0"/>
          </a:p>
          <a:p>
            <a:pPr lvl="0"/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A1CA83A-F10F-F946-BC01-960065BB4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58925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/>
              <a:t>Участники проекта освоят инструменты и стандарты в работе с ключевыми группами </a:t>
            </a:r>
            <a:br>
              <a:rPr lang="ru-RU" dirty="0"/>
            </a:b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862817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36F2482-31DE-4941-A15E-F4E3DA77A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67000"/>
            <a:ext cx="10515600" cy="38258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lvl="0"/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A1CA83A-F10F-F946-BC01-960065BB4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445" y="365125"/>
            <a:ext cx="10712355" cy="4152284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ru-RU" dirty="0"/>
              <a:t> 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4000" b="1" dirty="0"/>
              <a:t>В рамках проекта «ПОЗИТИВНЫЙ КАТАЛИЗАТОР» у региона, в совместной работе НКО и Центра СПИД, есть возможность выстроить систему оказания услуг  по каскаду помощи в связи с ВИЧ для представителей одной или нескольких ключевых групп</a:t>
            </a:r>
            <a:br>
              <a:rPr lang="ru-RU" dirty="0"/>
            </a:br>
            <a:br>
              <a:rPr lang="ru-RU" sz="2800" dirty="0"/>
            </a:br>
            <a:r>
              <a:rPr lang="ru-RU" sz="2400" dirty="0"/>
              <a:t>Реализует проект Новосибирская региональная общественная организация «Гуманитарный проект» при поддержке Министерства здравоохранения РФ</a:t>
            </a:r>
            <a:br>
              <a:rPr lang="ru-RU" sz="2400" dirty="0"/>
            </a:br>
            <a:r>
              <a:rPr lang="ru-RU" sz="2400" dirty="0"/>
              <a:t>Проект финансируется Фондом президентских грантов и при участии Фонда Элтона Джона по борьбе со СПИДом</a:t>
            </a:r>
            <a:br>
              <a:rPr lang="ru-RU" sz="2400" dirty="0"/>
            </a:br>
            <a:r>
              <a:rPr lang="ru-RU" sz="2400" dirty="0"/>
              <a:t>Срок реализации проекта 2020-2023гг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981203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36F2482-31DE-4941-A15E-F4E3DA77A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67000"/>
            <a:ext cx="10515600" cy="38258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lvl="0"/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A1CA83A-F10F-F946-BC01-960065BB4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796" y="365125"/>
            <a:ext cx="10726003" cy="3647317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ru-RU" dirty="0"/>
              <a:t> 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ru-RU" sz="4000" b="1" dirty="0"/>
              <a:t>НРОО «Гуманитарный проект», Новосибирск</a:t>
            </a:r>
            <a:br>
              <a:rPr lang="ru-RU" sz="4000" b="1" dirty="0"/>
            </a:br>
            <a:r>
              <a:rPr lang="ru-RU" sz="4000" b="1" dirty="0"/>
              <a:t>Год создания: 1998</a:t>
            </a:r>
            <a:br>
              <a:rPr lang="ru-RU" sz="4000" b="1" dirty="0"/>
            </a:br>
            <a:br>
              <a:rPr lang="ru-RU" sz="4000" b="1" dirty="0"/>
            </a:br>
            <a:r>
              <a:rPr lang="ru-RU" sz="4000" b="1" dirty="0"/>
              <a:t>Миссия: «Мы помогаем людям жить в мире, где есть ВИЧ»</a:t>
            </a:r>
            <a:br>
              <a:rPr lang="ru-RU" sz="4000" b="1" dirty="0"/>
            </a:br>
            <a:br>
              <a:rPr lang="ru-RU" sz="4000" b="1" dirty="0"/>
            </a:br>
            <a:r>
              <a:rPr lang="ru-RU" sz="4000" b="1" dirty="0"/>
              <a:t>Сайт: </a:t>
            </a:r>
            <a:r>
              <a:rPr lang="en" sz="4000" b="1" dirty="0"/>
              <a:t>https://</a:t>
            </a:r>
            <a:r>
              <a:rPr lang="en" sz="4000" b="1" dirty="0" err="1"/>
              <a:t>human.org.ru</a:t>
            </a:r>
            <a:r>
              <a:rPr lang="en" sz="4000" b="1" dirty="0"/>
              <a:t>/</a:t>
            </a:r>
            <a:br>
              <a:rPr lang="en-US" sz="40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r>
              <a:rPr lang="ru-RU" sz="2800" dirty="0"/>
              <a:t>По всем вопросам обращаться к координатору проекта, Касик Елене</a:t>
            </a:r>
            <a:br>
              <a:rPr lang="ru-RU" sz="2800" dirty="0"/>
            </a:br>
            <a:r>
              <a:rPr lang="en-US" sz="2800" dirty="0">
                <a:hlinkClick r:id="rId2"/>
              </a:rPr>
              <a:t>elenakasik@gmail.com</a:t>
            </a:r>
            <a:br>
              <a:rPr lang="en-US" sz="2800" dirty="0"/>
            </a:br>
            <a:r>
              <a:rPr lang="en-US" sz="2800" dirty="0"/>
              <a:t>+7 913 7382656</a:t>
            </a:r>
            <a:r>
              <a:rPr lang="ru-RU" sz="2800" dirty="0"/>
              <a:t>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7978541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12946</TotalTime>
  <Words>840</Words>
  <Application>Microsoft Macintosh PowerPoint</Application>
  <PresentationFormat>Широкоэкранный</PresentationFormat>
  <Paragraphs>39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 Light</vt:lpstr>
      <vt:lpstr>Gilroy Medium</vt:lpstr>
      <vt:lpstr>Calibri</vt:lpstr>
      <vt:lpstr>Arial</vt:lpstr>
      <vt:lpstr>Тема Office</vt:lpstr>
      <vt:lpstr>Презентация PowerPoint</vt:lpstr>
      <vt:lpstr>Межрегиональный проект  «ПОЗИТИВНЫЙ КАТАЛИЗАТОР   соответствует государственной стратегии противодействия распространению эпидемии ВИЧ-инфекции в Российской Федерации</vt:lpstr>
      <vt:lpstr>Необходимо наращивать потенциал ВИЧ-сервисных НКО для достижения целей 90/90/90</vt:lpstr>
      <vt:lpstr>Есть успешный опыт сотрудничества между НКО и Центром СПИД в оказании всего каскада услуг для ключевых групп населения</vt:lpstr>
      <vt:lpstr> Проект «ПОЗИТИВНЫЙ КАТАЛИЗАТОР» поддержан Министерством здравоохранения РФ </vt:lpstr>
      <vt:lpstr>Обучающие мероприятия проекта обеспечат участников современными знаниями в области организации низкопрогового сервиса </vt:lpstr>
      <vt:lpstr>«ПОЗИТИВНЫЙ КАТАЛИЗАТОР» - это обучение, организационное развитие и поддержка </vt:lpstr>
      <vt:lpstr>Участники проекта освоят инструменты и стандарты в работе с ключевыми группами  </vt:lpstr>
      <vt:lpstr>     В рамках проекта «ПОЗИТИВНЫЙ КАТАЛИЗАТОР» у региона, в совместной работе НКО и Центра СПИД, есть возможность выстроить систему оказания услуг  по каскаду помощи в связи с ВИЧ для представителей одной или нескольких ключевых групп  Реализует проект Новосибирская региональная общественная организация «Гуманитарный проект» при поддержке Министерства здравоохранения РФ Проект финансируется Фондом президентских грантов и при участии Фонда Элтона Джона по борьбе со СПИДом Срок реализации проекта 2020-2023гг</vt:lpstr>
      <vt:lpstr>      НРОО «Гуманитарный проект», Новосибирск Год создания: 1998  Миссия: «Мы помогаем людям жить в мире, где есть ВИЧ»  Сайт: https://human.org.ru/     По всем вопросам обращаться к координатору проекта, Касик Елене elenakasik@gmail.com +7 913 7382656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Елена Касик</cp:lastModifiedBy>
  <cp:revision>109</cp:revision>
  <dcterms:created xsi:type="dcterms:W3CDTF">2019-03-25T07:17:13Z</dcterms:created>
  <dcterms:modified xsi:type="dcterms:W3CDTF">2020-12-18T06:44:30Z</dcterms:modified>
</cp:coreProperties>
</file>